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Remember, this is not your story.  Let the people connected to it tell it.  Use the soundbites.</a:t>
            </a:r>
            <a:endParaRPr/>
          </a:p>
          <a:p>
            <a:pPr indent="0" lvl="0" marL="0">
              <a:spcBef>
                <a:spcPts val="0"/>
              </a:spcBef>
              <a:spcAft>
                <a:spcPts val="0"/>
              </a:spcAft>
              <a:buNone/>
            </a:pPr>
            <a:r>
              <a:t/>
            </a:r>
            <a:endParaRPr/>
          </a:p>
          <a:p>
            <a:pPr indent="0" lvl="0" marL="0">
              <a:spcBef>
                <a:spcPts val="0"/>
              </a:spcBef>
              <a:spcAft>
                <a:spcPts val="0"/>
              </a:spcAft>
              <a:buNone/>
            </a:pPr>
            <a:r>
              <a:rPr lang="en"/>
              <a:t>You cannot save all of your babies.  You have a limited time to tell the story, so choose the best of what you’re given and get rid of the rest.</a:t>
            </a:r>
            <a:endParaRPr/>
          </a:p>
          <a:p>
            <a:pPr indent="0" lvl="0" marL="0">
              <a:spcBef>
                <a:spcPts val="0"/>
              </a:spcBef>
              <a:spcAft>
                <a:spcPts val="0"/>
              </a:spcAft>
              <a:buNone/>
            </a:pPr>
            <a:r>
              <a:rPr lang="en"/>
              <a:t>The other soundbites do give you information though, so use them to write your track.</a:t>
            </a:r>
            <a:endParaRPr/>
          </a:p>
          <a:p>
            <a:pPr indent="0" lvl="0" marL="0">
              <a:spcBef>
                <a:spcPts val="0"/>
              </a:spcBef>
              <a:spcAft>
                <a:spcPts val="0"/>
              </a:spcAft>
              <a:buNone/>
            </a:pPr>
            <a:r>
              <a:t/>
            </a:r>
            <a:endParaRPr/>
          </a:p>
          <a:p>
            <a:pPr indent="0" lvl="0" marL="0">
              <a:spcBef>
                <a:spcPts val="0"/>
              </a:spcBef>
              <a:spcAft>
                <a:spcPts val="0"/>
              </a:spcAft>
              <a:buNone/>
            </a:pPr>
            <a:r>
              <a:rPr lang="en"/>
              <a:t>Set us your soundbites when possible.  This will help with the flow of your story and make the whole piece more engaging.</a:t>
            </a:r>
            <a:endParaRPr/>
          </a:p>
          <a:p>
            <a:pPr indent="0" lvl="0" marL="0">
              <a:spcBef>
                <a:spcPts val="0"/>
              </a:spcBef>
              <a:spcAft>
                <a:spcPts val="0"/>
              </a:spcAft>
              <a:buNone/>
            </a:pPr>
            <a:r>
              <a:t/>
            </a:r>
            <a:endParaRPr/>
          </a:p>
          <a:p>
            <a:pPr indent="0" lvl="0" marL="0">
              <a:spcBef>
                <a:spcPts val="0"/>
              </a:spcBef>
              <a:spcAft>
                <a:spcPts val="0"/>
              </a:spcAft>
              <a:buNone/>
            </a:pPr>
            <a:r>
              <a:rPr lang="en"/>
              <a:t>NATs are soooo important.  Too many times younger producers will just delete the NATS and opt for a music bed - don’t do this unless necessary.</a:t>
            </a:r>
            <a:endParaRPr/>
          </a:p>
          <a:p>
            <a:pPr indent="0" lvl="0" marL="0">
              <a:spcBef>
                <a:spcPts val="0"/>
              </a:spcBef>
              <a:spcAft>
                <a:spcPts val="0"/>
              </a:spcAft>
              <a:buNone/>
            </a:pPr>
            <a:r>
              <a:t/>
            </a:r>
            <a:endParaRPr/>
          </a:p>
          <a:p>
            <a:pPr indent="0" lvl="0" marL="0">
              <a:spcBef>
                <a:spcPts val="0"/>
              </a:spcBef>
              <a:spcAft>
                <a:spcPts val="0"/>
              </a:spcAft>
              <a:buNone/>
            </a:pPr>
            <a:r>
              <a:rPr lang="en"/>
              <a:t>Your signature out should be consistent from one reporter to the next.  For example, “For Blue Devil News, I’m Josh Dempsey.”</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story begins with NATs, which in this case is actually the subject, mic’d up, talking to his students.  It was a key statement about the program, and needed to be included.</a:t>
            </a:r>
            <a:endParaRPr/>
          </a:p>
          <a:p>
            <a:pPr indent="0" lvl="0" marL="0">
              <a:spcBef>
                <a:spcPts val="0"/>
              </a:spcBef>
              <a:spcAft>
                <a:spcPts val="0"/>
              </a:spcAft>
              <a:buNone/>
            </a:pPr>
            <a:r>
              <a:t/>
            </a:r>
            <a:endParaRPr/>
          </a:p>
          <a:p>
            <a:pPr indent="0" lvl="0" marL="0">
              <a:spcBef>
                <a:spcPts val="0"/>
              </a:spcBef>
              <a:spcAft>
                <a:spcPts val="0"/>
              </a:spcAft>
              <a:buNone/>
            </a:pPr>
            <a:r>
              <a:rPr lang="en"/>
              <a:t>The first VO introduces Jeremy and establishes that he is a teacher - specifically a construction teacher.  But it says even more than that.</a:t>
            </a:r>
            <a:endParaRPr/>
          </a:p>
          <a:p>
            <a:pPr indent="0" lvl="0" marL="0">
              <a:spcBef>
                <a:spcPts val="0"/>
              </a:spcBef>
              <a:spcAft>
                <a:spcPts val="0"/>
              </a:spcAft>
              <a:buNone/>
            </a:pPr>
            <a:r>
              <a:t/>
            </a:r>
            <a:endParaRPr/>
          </a:p>
          <a:p>
            <a:pPr indent="0" lvl="0" marL="0">
              <a:spcBef>
                <a:spcPts val="0"/>
              </a:spcBef>
              <a:spcAft>
                <a:spcPts val="0"/>
              </a:spcAft>
              <a:buNone/>
            </a:pPr>
            <a:r>
              <a:rPr lang="en"/>
              <a:t>The first SOT tells what the story is about.</a:t>
            </a:r>
            <a:endParaRPr/>
          </a:p>
          <a:p>
            <a:pPr indent="0" lvl="0" marL="0">
              <a:spcBef>
                <a:spcPts val="0"/>
              </a:spcBef>
              <a:spcAft>
                <a:spcPts val="0"/>
              </a:spcAft>
              <a:buNone/>
            </a:pPr>
            <a:r>
              <a:t/>
            </a:r>
            <a:endParaRPr/>
          </a:p>
          <a:p>
            <a:pPr indent="0" lvl="0" marL="0">
              <a:spcBef>
                <a:spcPts val="0"/>
              </a:spcBef>
              <a:spcAft>
                <a:spcPts val="0"/>
              </a:spcAft>
              <a:buNone/>
            </a:pPr>
            <a:r>
              <a:rPr lang="en"/>
              <a:t>The second VO plays off of construction.</a:t>
            </a:r>
            <a:endParaRPr/>
          </a:p>
          <a:p>
            <a:pPr indent="0" lvl="0" marL="0">
              <a:spcBef>
                <a:spcPts val="0"/>
              </a:spcBef>
              <a:spcAft>
                <a:spcPts val="0"/>
              </a:spcAft>
              <a:buNone/>
            </a:pPr>
            <a:r>
              <a:t/>
            </a:r>
            <a:endParaRPr/>
          </a:p>
          <a:p>
            <a:pPr indent="0" lvl="0" marL="0">
              <a:spcBef>
                <a:spcPts val="0"/>
              </a:spcBef>
              <a:spcAft>
                <a:spcPts val="0"/>
              </a:spcAft>
              <a:buNone/>
            </a:pPr>
            <a:r>
              <a:rPr lang="en"/>
              <a:t>The second SOT is from an authority adding credence to what Jeremy is doing in the classroom.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VO sets up the soundbites, and leads in smoothly…</a:t>
            </a:r>
            <a:endParaRPr/>
          </a:p>
          <a:p>
            <a:pPr indent="0" lvl="0" marL="0">
              <a:spcBef>
                <a:spcPts val="0"/>
              </a:spcBef>
              <a:spcAft>
                <a:spcPts val="0"/>
              </a:spcAft>
              <a:buNone/>
            </a:pPr>
            <a:r>
              <a:t/>
            </a:r>
            <a:endParaRPr/>
          </a:p>
          <a:p>
            <a:pPr indent="0" lvl="0" marL="0">
              <a:spcBef>
                <a:spcPts val="0"/>
              </a:spcBef>
              <a:spcAft>
                <a:spcPts val="0"/>
              </a:spcAft>
              <a:buNone/>
            </a:pPr>
            <a:r>
              <a:rPr lang="en"/>
              <a:t>The second SOT, from Navarie, echoes and expands on the bite before it.</a:t>
            </a:r>
            <a:endParaRPr/>
          </a:p>
          <a:p>
            <a:pPr indent="0" lvl="0" marL="0">
              <a:spcBef>
                <a:spcPts val="0"/>
              </a:spcBef>
              <a:spcAft>
                <a:spcPts val="0"/>
              </a:spcAft>
              <a:buNone/>
            </a:pPr>
            <a:r>
              <a:t/>
            </a:r>
            <a:endParaRPr/>
          </a:p>
          <a:p>
            <a:pPr indent="0" lvl="0" marL="0">
              <a:spcBef>
                <a:spcPts val="0"/>
              </a:spcBef>
              <a:spcAft>
                <a:spcPts val="0"/>
              </a:spcAft>
              <a:buNone/>
            </a:pPr>
            <a:r>
              <a:rPr lang="en"/>
              <a:t>The second VO is short, as they always should be, but still sets up the next bite.</a:t>
            </a:r>
            <a:endParaRPr/>
          </a:p>
          <a:p>
            <a:pPr indent="0" lvl="0" marL="0">
              <a:spcBef>
                <a:spcPts val="0"/>
              </a:spcBef>
              <a:spcAft>
                <a:spcPts val="0"/>
              </a:spcAft>
              <a:buNone/>
            </a:pPr>
            <a:r>
              <a:t/>
            </a:r>
            <a:endParaRPr/>
          </a:p>
          <a:p>
            <a:pPr indent="0" lvl="0" marL="0">
              <a:spcBef>
                <a:spcPts val="0"/>
              </a:spcBef>
              <a:spcAft>
                <a:spcPts val="0"/>
              </a:spcAft>
              <a:buNone/>
            </a:pPr>
            <a:r>
              <a:rPr lang="en"/>
              <a:t>Again, Navarie’s bite is an echo of the one before, but sums up the importance of the program.</a:t>
            </a:r>
            <a:endParaRPr/>
          </a:p>
          <a:p>
            <a:pPr indent="0" lvl="0" marL="0">
              <a:spcBef>
                <a:spcPts val="0"/>
              </a:spcBef>
              <a:spcAft>
                <a:spcPts val="0"/>
              </a:spcAft>
              <a:buNone/>
            </a:pPr>
            <a:r>
              <a:t/>
            </a:r>
            <a:endParaRPr/>
          </a:p>
          <a:p>
            <a:pPr indent="0" lvl="0" marL="0" rtl="0">
              <a:spcBef>
                <a:spcPts val="0"/>
              </a:spcBef>
              <a:spcAft>
                <a:spcPts val="0"/>
              </a:spcAft>
              <a:buNone/>
            </a:pPr>
            <a:r>
              <a:rPr lang="en"/>
              <a:t>The next VO leads into an example of the Culture of Honor in practice.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Jeremy’s SOT reinforces the value of the program, and tells it is a succinct story.</a:t>
            </a:r>
            <a:endParaRPr/>
          </a:p>
          <a:p>
            <a:pPr indent="0" lvl="0" marL="0">
              <a:spcBef>
                <a:spcPts val="0"/>
              </a:spcBef>
              <a:spcAft>
                <a:spcPts val="0"/>
              </a:spcAft>
              <a:buNone/>
            </a:pPr>
            <a:r>
              <a:t/>
            </a:r>
            <a:endParaRPr/>
          </a:p>
          <a:p>
            <a:pPr indent="0" lvl="0" marL="0">
              <a:spcBef>
                <a:spcPts val="0"/>
              </a:spcBef>
              <a:spcAft>
                <a:spcPts val="0"/>
              </a:spcAft>
              <a:buNone/>
            </a:pPr>
            <a:r>
              <a:rPr lang="en"/>
              <a:t>The last VO tries to tie everything up neatly.</a:t>
            </a:r>
            <a:endParaRPr/>
          </a:p>
          <a:p>
            <a:pPr indent="0" lvl="0" marL="0">
              <a:spcBef>
                <a:spcPts val="0"/>
              </a:spcBef>
              <a:spcAft>
                <a:spcPts val="0"/>
              </a:spcAft>
              <a:buNone/>
            </a:pPr>
            <a:r>
              <a:t/>
            </a:r>
            <a:endParaRPr/>
          </a:p>
          <a:p>
            <a:pPr indent="0" lvl="0" marL="0" rtl="0">
              <a:spcBef>
                <a:spcPts val="0"/>
              </a:spcBef>
              <a:spcAft>
                <a:spcPts val="0"/>
              </a:spcAft>
              <a:buNone/>
            </a:pPr>
            <a:r>
              <a:rPr lang="en"/>
              <a:t>The “sig out” is a consistent way to brand your programming.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Use your best microphone in your quietest location.</a:t>
            </a:r>
            <a:endParaRPr/>
          </a:p>
          <a:p>
            <a:pPr indent="0" lvl="0" marL="0">
              <a:spcBef>
                <a:spcPts val="0"/>
              </a:spcBef>
              <a:spcAft>
                <a:spcPts val="0"/>
              </a:spcAft>
              <a:buNone/>
            </a:pPr>
            <a:r>
              <a:t/>
            </a:r>
            <a:endParaRPr/>
          </a:p>
          <a:p>
            <a:pPr indent="0" lvl="0" marL="0">
              <a:spcBef>
                <a:spcPts val="0"/>
              </a:spcBef>
              <a:spcAft>
                <a:spcPts val="0"/>
              </a:spcAft>
              <a:buNone/>
            </a:pPr>
            <a:r>
              <a:rPr lang="en"/>
              <a:t>Start with opening NATs and work your way through the audio.</a:t>
            </a:r>
            <a:endParaRPr/>
          </a:p>
          <a:p>
            <a:pPr indent="0" lvl="0" marL="0">
              <a:spcBef>
                <a:spcPts val="0"/>
              </a:spcBef>
              <a:spcAft>
                <a:spcPts val="0"/>
              </a:spcAft>
              <a:buNone/>
            </a:pPr>
            <a:r>
              <a:rPr lang="en"/>
              <a:t>Be sure to add a multiband compressor AND normalize each clip to zero (individually).</a:t>
            </a:r>
            <a:endParaRPr/>
          </a:p>
          <a:p>
            <a:pPr indent="0" lvl="0" marL="0">
              <a:spcBef>
                <a:spcPts val="0"/>
              </a:spcBef>
              <a:spcAft>
                <a:spcPts val="0"/>
              </a:spcAft>
              <a:buNone/>
            </a:pPr>
            <a:r>
              <a:t/>
            </a:r>
            <a:endParaRPr/>
          </a:p>
          <a:p>
            <a:pPr indent="0" lvl="0" marL="0">
              <a:spcBef>
                <a:spcPts val="0"/>
              </a:spcBef>
              <a:spcAft>
                <a:spcPts val="0"/>
              </a:spcAft>
              <a:buNone/>
            </a:pPr>
            <a:r>
              <a:rPr lang="en"/>
              <a:t>It is </a:t>
            </a:r>
            <a:r>
              <a:rPr lang="en"/>
              <a:t>important</a:t>
            </a:r>
            <a:r>
              <a:rPr lang="en"/>
              <a:t> to use multiple layers when editing your video.  If you have one long, straight line, you have a bad video.</a:t>
            </a:r>
            <a:endParaRPr/>
          </a:p>
          <a:p>
            <a:pPr indent="0" lvl="0" marL="0">
              <a:spcBef>
                <a:spcPts val="0"/>
              </a:spcBef>
              <a:spcAft>
                <a:spcPts val="0"/>
              </a:spcAft>
              <a:buNone/>
            </a:pPr>
            <a:r>
              <a:t/>
            </a:r>
            <a:endParaRPr/>
          </a:p>
          <a:p>
            <a:pPr indent="0" lvl="0" marL="0">
              <a:spcBef>
                <a:spcPts val="0"/>
              </a:spcBef>
              <a:spcAft>
                <a:spcPts val="0"/>
              </a:spcAft>
              <a:buNone/>
            </a:pPr>
            <a:r>
              <a:rPr lang="en"/>
              <a:t>Sound is as, or more, important as video so make the most of your natural sound clips.  This starts with shooting, so don’t jack up your video by talking during the shots.</a:t>
            </a:r>
            <a:endParaRPr/>
          </a:p>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Not a hit piece on someone or something about the school.  Never.</a:t>
            </a:r>
            <a:endParaRPr/>
          </a:p>
          <a:p>
            <a:pPr indent="0" lvl="0" marL="0">
              <a:spcBef>
                <a:spcPts val="0"/>
              </a:spcBef>
              <a:spcAft>
                <a:spcPts val="0"/>
              </a:spcAft>
              <a:buNone/>
            </a:pPr>
            <a:r>
              <a:t/>
            </a:r>
            <a:endParaRPr/>
          </a:p>
          <a:p>
            <a:pPr indent="0" lvl="0" marL="0">
              <a:spcBef>
                <a:spcPts val="0"/>
              </a:spcBef>
              <a:spcAft>
                <a:spcPts val="0"/>
              </a:spcAft>
              <a:buNone/>
            </a:pPr>
            <a:r>
              <a:rPr lang="en"/>
              <a:t>It is a public relations tool that we use to make our school, our district, and MOST IMPORTANTLY this program look good.</a:t>
            </a:r>
            <a:endParaRPr/>
          </a:p>
          <a:p>
            <a:pPr indent="0" lvl="0" marL="0" rtl="0">
              <a:spcBef>
                <a:spcPts val="0"/>
              </a:spcBef>
              <a:spcAft>
                <a:spcPts val="0"/>
              </a:spcAft>
              <a:buNone/>
            </a:pPr>
            <a:r>
              <a:rPr lang="en"/>
              <a:t> </a:t>
            </a:r>
            <a:r>
              <a:rPr lang="en" sz="1800">
                <a:solidFill>
                  <a:schemeClr val="lt1"/>
                </a:solidFill>
                <a:latin typeface="Calibri"/>
                <a:ea typeface="Calibri"/>
                <a:cs typeface="Calibri"/>
                <a:sym typeface="Calibri"/>
              </a:rPr>
              <a:t> usemaked to make our school, this district, and most importantly this program look good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Tripods are the easiest way to tell a professional from an amatuer.</a:t>
            </a:r>
            <a:endParaRPr/>
          </a:p>
          <a:p>
            <a:pPr indent="0" lvl="0" marL="0">
              <a:spcBef>
                <a:spcPts val="0"/>
              </a:spcBef>
              <a:spcAft>
                <a:spcPts val="0"/>
              </a:spcAft>
              <a:buNone/>
            </a:pPr>
            <a:r>
              <a:t/>
            </a:r>
            <a:endParaRPr/>
          </a:p>
          <a:p>
            <a:pPr indent="0" lvl="0" marL="0">
              <a:spcBef>
                <a:spcPts val="0"/>
              </a:spcBef>
              <a:spcAft>
                <a:spcPts val="0"/>
              </a:spcAft>
              <a:buNone/>
            </a:pPr>
            <a:r>
              <a:rPr lang="en"/>
              <a:t>You can shoot with any type of camera from a cell phone to a DSLR, but the best camera will allow you to focus quickly and record audio directly into the camera.</a:t>
            </a:r>
            <a:endParaRPr/>
          </a:p>
          <a:p>
            <a:pPr indent="0" lvl="0" marL="0">
              <a:spcBef>
                <a:spcPts val="0"/>
              </a:spcBef>
              <a:spcAft>
                <a:spcPts val="0"/>
              </a:spcAft>
              <a:buNone/>
            </a:pPr>
            <a:r>
              <a:t/>
            </a:r>
            <a:endParaRPr/>
          </a:p>
          <a:p>
            <a:pPr indent="0" lvl="0" marL="0">
              <a:spcBef>
                <a:spcPts val="0"/>
              </a:spcBef>
              <a:spcAft>
                <a:spcPts val="0"/>
              </a:spcAft>
              <a:buNone/>
            </a:pPr>
            <a:r>
              <a:rPr lang="en"/>
              <a:t>Always check to make sure that you have something to record onto, whether it is internal memory or a card, make sure you have it and make sure it works.</a:t>
            </a:r>
            <a:endParaRPr/>
          </a:p>
          <a:p>
            <a:pPr indent="0" lvl="0" marL="0" rtl="0">
              <a:lnSpc>
                <a:spcPct val="115000"/>
              </a:lnSpc>
              <a:spcBef>
                <a:spcPts val="0"/>
              </a:spcBef>
              <a:spcAft>
                <a:spcPts val="0"/>
              </a:spcAft>
              <a:buNone/>
            </a:pPr>
            <a:r>
              <a:t/>
            </a:r>
            <a:endParaRPr/>
          </a:p>
          <a:p>
            <a:pPr indent="0" lvl="0" marL="0" rtl="0">
              <a:lnSpc>
                <a:spcPct val="115000"/>
              </a:lnSpc>
              <a:spcBef>
                <a:spcPts val="0"/>
              </a:spcBef>
              <a:spcAft>
                <a:spcPts val="0"/>
              </a:spcAft>
              <a:buNone/>
            </a:pPr>
            <a:r>
              <a:rPr lang="en"/>
              <a:t>Microphones are vital to news storytelling.  If you cannot hear the subject talking, you might as well not tell the story.  A wireless lav is preferred, but anything that is not built into the camera will be best.</a:t>
            </a:r>
            <a:endParaRPr/>
          </a:p>
          <a:p>
            <a:pPr indent="0" lvl="0" marL="0">
              <a:spcBef>
                <a:spcPts val="0"/>
              </a:spcBef>
              <a:spcAft>
                <a:spcPts val="0"/>
              </a:spcAft>
              <a:buNone/>
            </a:pPr>
            <a:r>
              <a:t/>
            </a:r>
            <a:endParaRPr/>
          </a:p>
          <a:p>
            <a:pPr indent="0" lvl="0" marL="0">
              <a:spcBef>
                <a:spcPts val="0"/>
              </a:spcBef>
              <a:spcAft>
                <a:spcPts val="0"/>
              </a:spcAft>
              <a:buNone/>
            </a:pPr>
            <a:r>
              <a:rPr lang="en"/>
              <a:t>You have to hear what the camera hears, so wear headphones.  Don’t trust your audio levels on the screen.</a:t>
            </a:r>
            <a:endParaRPr/>
          </a:p>
          <a:p>
            <a:pPr indent="0" lvl="0" marL="0">
              <a:spcBef>
                <a:spcPts val="0"/>
              </a:spcBef>
              <a:spcAft>
                <a:spcPts val="0"/>
              </a:spcAft>
              <a:buNone/>
            </a:pPr>
            <a:r>
              <a:t/>
            </a:r>
            <a:endParaRPr/>
          </a:p>
          <a:p>
            <a:pPr indent="0" lvl="0" marL="0" rtl="0">
              <a:spcBef>
                <a:spcPts val="0"/>
              </a:spcBef>
              <a:spcAft>
                <a:spcPts val="0"/>
              </a:spcAft>
              <a:buNone/>
            </a:pPr>
            <a:r>
              <a:rPr lang="en"/>
              <a:t>Light… don’t use it and see what happens.  Use it, and you’ll never shoot without it again.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Grab a program if possible.  Talk to someone if no order of service exists.</a:t>
            </a:r>
            <a:endParaRPr/>
          </a:p>
          <a:p>
            <a:pPr indent="0" lvl="0" marL="0">
              <a:spcBef>
                <a:spcPts val="0"/>
              </a:spcBef>
              <a:spcAft>
                <a:spcPts val="0"/>
              </a:spcAft>
              <a:buNone/>
            </a:pPr>
            <a:r>
              <a:t/>
            </a:r>
            <a:endParaRPr/>
          </a:p>
          <a:p>
            <a:pPr indent="0" lvl="0" marL="0">
              <a:spcBef>
                <a:spcPts val="0"/>
              </a:spcBef>
              <a:spcAft>
                <a:spcPts val="0"/>
              </a:spcAft>
              <a:buNone/>
            </a:pPr>
            <a:r>
              <a:rPr lang="en"/>
              <a:t>Wide shots are used for establish the scene and orienting the viewer to what is happening in the story and where.</a:t>
            </a:r>
            <a:endParaRPr/>
          </a:p>
          <a:p>
            <a:pPr indent="0" lvl="0" marL="0">
              <a:spcBef>
                <a:spcPts val="0"/>
              </a:spcBef>
              <a:spcAft>
                <a:spcPts val="0"/>
              </a:spcAft>
              <a:buNone/>
            </a:pPr>
            <a:r>
              <a:t/>
            </a:r>
            <a:endParaRPr/>
          </a:p>
          <a:p>
            <a:pPr indent="0" lvl="0" marL="0">
              <a:spcBef>
                <a:spcPts val="0"/>
              </a:spcBef>
              <a:spcAft>
                <a:spcPts val="0"/>
              </a:spcAft>
              <a:buNone/>
            </a:pPr>
            <a:r>
              <a:rPr lang="en"/>
              <a:t>Medium shots are great for most things, especially interviews.</a:t>
            </a:r>
            <a:endParaRPr/>
          </a:p>
          <a:p>
            <a:pPr indent="0" lvl="0" marL="0">
              <a:spcBef>
                <a:spcPts val="0"/>
              </a:spcBef>
              <a:spcAft>
                <a:spcPts val="0"/>
              </a:spcAft>
              <a:buNone/>
            </a:pPr>
            <a:r>
              <a:t/>
            </a:r>
            <a:endParaRPr/>
          </a:p>
          <a:p>
            <a:pPr indent="0" lvl="0" marL="0">
              <a:spcBef>
                <a:spcPts val="0"/>
              </a:spcBef>
              <a:spcAft>
                <a:spcPts val="0"/>
              </a:spcAft>
              <a:buNone/>
            </a:pPr>
            <a:r>
              <a:rPr lang="en"/>
              <a:t>Tight shots are great for showing detail, and most importantly emotion.</a:t>
            </a:r>
            <a:endParaRPr/>
          </a:p>
          <a:p>
            <a:pPr indent="0" lvl="0" marL="0">
              <a:spcBef>
                <a:spcPts val="0"/>
              </a:spcBef>
              <a:spcAft>
                <a:spcPts val="0"/>
              </a:spcAft>
              <a:buNone/>
            </a:pPr>
            <a:r>
              <a:t/>
            </a:r>
            <a:endParaRPr/>
          </a:p>
          <a:p>
            <a:pPr indent="0" lvl="0" marL="0">
              <a:spcBef>
                <a:spcPts val="0"/>
              </a:spcBef>
              <a:spcAft>
                <a:spcPts val="0"/>
              </a:spcAft>
              <a:buNone/>
            </a:pPr>
            <a:r>
              <a:rPr lang="en"/>
              <a:t>If you start writing the story in your mind, you will be able to capture shots that help to tell that story.</a:t>
            </a:r>
            <a:endParaRPr/>
          </a:p>
          <a:p>
            <a:pPr indent="0" lvl="0" marL="0">
              <a:spcBef>
                <a:spcPts val="0"/>
              </a:spcBef>
              <a:spcAft>
                <a:spcPts val="0"/>
              </a:spcAft>
              <a:buNone/>
            </a:pPr>
            <a:r>
              <a:t/>
            </a:r>
            <a:endParaRPr/>
          </a:p>
          <a:p>
            <a:pPr indent="0" lvl="0" marL="0">
              <a:spcBef>
                <a:spcPts val="0"/>
              </a:spcBef>
              <a:spcAft>
                <a:spcPts val="0"/>
              </a:spcAft>
              <a:buNone/>
            </a:pPr>
            <a:r>
              <a:rPr lang="en"/>
              <a:t>When you do interviews, be sure to shoot with depth in the shot.  Do not shoot against a flat background.</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5" name="Shape 125"/>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Shape 126"/>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sz="2000">
                <a:solidFill>
                  <a:srgbClr val="FFFFFF"/>
                </a:solidFill>
                <a:latin typeface="Calibri"/>
                <a:ea typeface="Calibri"/>
                <a:cs typeface="Calibri"/>
                <a:sym typeface="Calibri"/>
              </a:defRPr>
            </a:lvl1pPr>
            <a:lvl2pPr indent="-298450" lvl="1" marL="914400">
              <a:spcBef>
                <a:spcPts val="0"/>
              </a:spcBef>
              <a:spcAft>
                <a:spcPts val="0"/>
              </a:spcAft>
              <a:buSzPts val="1100"/>
              <a:buChar char="○"/>
              <a:defRPr sz="1600">
                <a:latin typeface="Calibri"/>
                <a:ea typeface="Calibri"/>
                <a:cs typeface="Calibri"/>
                <a:sym typeface="Calibri"/>
              </a:defRPr>
            </a:lvl2pPr>
            <a:lvl3pPr indent="-298450" lvl="2" marL="1371600">
              <a:spcBef>
                <a:spcPts val="1600"/>
              </a:spcBef>
              <a:spcAft>
                <a:spcPts val="0"/>
              </a:spcAft>
              <a:buSzPts val="1100"/>
              <a:buChar char="■"/>
              <a:defRPr sz="1600">
                <a:latin typeface="Calibri"/>
                <a:ea typeface="Calibri"/>
                <a:cs typeface="Calibri"/>
                <a:sym typeface="Calibri"/>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hyperlink" Target="https://drive.google.com/open?id=1dittk__vOgQe8dUf5CMcxs2oZy1t-Rp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drive.google.com/file/d/1z7Ib0_quQ12iPh_QF7evmnEdS4ZF9HDW/vie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to Produce a News Package</a:t>
            </a:r>
            <a:endParaRPr/>
          </a:p>
        </p:txBody>
      </p:sp>
      <p:sp>
        <p:nvSpPr>
          <p:cNvPr id="135" name="Shape 135"/>
          <p:cNvSpPr txBox="1"/>
          <p:nvPr>
            <p:ph idx="1" type="subTitle"/>
          </p:nvPr>
        </p:nvSpPr>
        <p:spPr>
          <a:xfrm>
            <a:off x="5083950" y="4155175"/>
            <a:ext cx="3470700" cy="601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Josh Dempsey</a:t>
            </a:r>
            <a:endParaRPr/>
          </a:p>
          <a:p>
            <a:pPr indent="0" lvl="0" marL="0">
              <a:spcBef>
                <a:spcPts val="0"/>
              </a:spcBef>
              <a:spcAft>
                <a:spcPts val="0"/>
              </a:spcAft>
              <a:buNone/>
            </a:pPr>
            <a:r>
              <a:rPr lang="en"/>
              <a:t>Media Education Foundation of Georgia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Shape 187"/>
          <p:cNvPicPr preferRelativeResize="0"/>
          <p:nvPr/>
        </p:nvPicPr>
        <p:blipFill rotWithShape="1">
          <a:blip r:embed="rId3">
            <a:alphaModFix/>
          </a:blip>
          <a:srcRect b="0" l="0" r="0" t="0"/>
          <a:stretch/>
        </p:blipFill>
        <p:spPr>
          <a:xfrm>
            <a:off x="1149875" y="242175"/>
            <a:ext cx="2510750" cy="1412300"/>
          </a:xfrm>
          <a:prstGeom prst="rect">
            <a:avLst/>
          </a:prstGeom>
          <a:noFill/>
          <a:ln>
            <a:noFill/>
          </a:ln>
          <a:effectLst>
            <a:reflection blurRad="0" dir="5400000" dist="38100" endA="0" endPos="30000" fadeDir="5400012" kx="0" rotWithShape="0" algn="bl" stA="10000" stPos="0" sy="-100000" ky="0"/>
          </a:effectLst>
        </p:spPr>
      </p:pic>
      <p:pic>
        <p:nvPicPr>
          <p:cNvPr id="188" name="Shape 188"/>
          <p:cNvPicPr preferRelativeResize="0"/>
          <p:nvPr/>
        </p:nvPicPr>
        <p:blipFill rotWithShape="1">
          <a:blip r:embed="rId4">
            <a:alphaModFix/>
          </a:blip>
          <a:srcRect b="0" l="0" r="0" t="0"/>
          <a:stretch/>
        </p:blipFill>
        <p:spPr>
          <a:xfrm>
            <a:off x="1149875" y="1821975"/>
            <a:ext cx="2510760" cy="1412300"/>
          </a:xfrm>
          <a:prstGeom prst="rect">
            <a:avLst/>
          </a:prstGeom>
          <a:noFill/>
          <a:ln>
            <a:noFill/>
          </a:ln>
          <a:effectLst>
            <a:reflection blurRad="0" dir="5400000" dist="38100" endA="0" endPos="30000" fadeDir="5400012" kx="0" rotWithShape="0" algn="bl" stA="10000" stPos="0" sy="-100000" ky="0"/>
          </a:effectLst>
        </p:spPr>
      </p:pic>
      <p:pic>
        <p:nvPicPr>
          <p:cNvPr id="189" name="Shape 189"/>
          <p:cNvPicPr preferRelativeResize="0"/>
          <p:nvPr/>
        </p:nvPicPr>
        <p:blipFill rotWithShape="1">
          <a:blip r:embed="rId5">
            <a:alphaModFix/>
          </a:blip>
          <a:srcRect b="0" l="0" r="0" t="0"/>
          <a:stretch/>
        </p:blipFill>
        <p:spPr>
          <a:xfrm>
            <a:off x="1149875" y="3401775"/>
            <a:ext cx="2510750" cy="1412297"/>
          </a:xfrm>
          <a:prstGeom prst="rect">
            <a:avLst/>
          </a:prstGeom>
          <a:noFill/>
          <a:ln>
            <a:noFill/>
          </a:ln>
          <a:effectLst>
            <a:reflection blurRad="0" dir="5400000" dist="38100" endA="0" endPos="30000" fadeDir="5400012" kx="0" rotWithShape="0" algn="bl" stA="10000" stPos="0" sy="-100000" ky="0"/>
          </a:effectLst>
        </p:spPr>
      </p:pic>
      <p:sp>
        <p:nvSpPr>
          <p:cNvPr id="190" name="Shape 190"/>
          <p:cNvSpPr txBox="1"/>
          <p:nvPr/>
        </p:nvSpPr>
        <p:spPr>
          <a:xfrm>
            <a:off x="3752500" y="248300"/>
            <a:ext cx="4254600" cy="141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FFFF"/>
                </a:solidFill>
              </a:rPr>
              <a:t>Wide Shot</a:t>
            </a:r>
            <a:endParaRPr b="1">
              <a:solidFill>
                <a:srgbClr val="FFFFFF"/>
              </a:solidFill>
            </a:endParaRPr>
          </a:p>
          <a:p>
            <a:pPr indent="0" lvl="0" marL="0">
              <a:spcBef>
                <a:spcPts val="0"/>
              </a:spcBef>
              <a:spcAft>
                <a:spcPts val="0"/>
              </a:spcAft>
              <a:buNone/>
            </a:pPr>
            <a:r>
              <a:rPr i="1" lang="en">
                <a:solidFill>
                  <a:srgbClr val="FFFFFF"/>
                </a:solidFill>
              </a:rPr>
              <a:t>This type of shot is used to establish the setting and to orient viewers to the action in the story.</a:t>
            </a:r>
            <a:endParaRPr i="1">
              <a:solidFill>
                <a:srgbClr val="FFFFFF"/>
              </a:solidFill>
            </a:endParaRPr>
          </a:p>
          <a:p>
            <a:pPr indent="0" lvl="0" marL="0">
              <a:spcBef>
                <a:spcPts val="0"/>
              </a:spcBef>
              <a:spcAft>
                <a:spcPts val="0"/>
              </a:spcAft>
              <a:buNone/>
            </a:pPr>
            <a:r>
              <a:t/>
            </a:r>
            <a:endParaRPr/>
          </a:p>
        </p:txBody>
      </p:sp>
      <p:sp>
        <p:nvSpPr>
          <p:cNvPr id="191" name="Shape 191"/>
          <p:cNvSpPr txBox="1"/>
          <p:nvPr/>
        </p:nvSpPr>
        <p:spPr>
          <a:xfrm>
            <a:off x="3877750" y="1821925"/>
            <a:ext cx="4254600" cy="14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FFFF"/>
                </a:solidFill>
              </a:rPr>
              <a:t>Medium</a:t>
            </a:r>
            <a:r>
              <a:rPr b="1" lang="en">
                <a:solidFill>
                  <a:srgbClr val="FFFFFF"/>
                </a:solidFill>
              </a:rPr>
              <a:t> Shot</a:t>
            </a:r>
            <a:endParaRPr b="1">
              <a:solidFill>
                <a:srgbClr val="FFFFFF"/>
              </a:solidFill>
            </a:endParaRPr>
          </a:p>
          <a:p>
            <a:pPr indent="0" lvl="0" marL="0" rtl="0">
              <a:spcBef>
                <a:spcPts val="0"/>
              </a:spcBef>
              <a:spcAft>
                <a:spcPts val="0"/>
              </a:spcAft>
              <a:buNone/>
            </a:pPr>
            <a:r>
              <a:rPr i="1" lang="en">
                <a:solidFill>
                  <a:srgbClr val="FFFFFF"/>
                </a:solidFill>
              </a:rPr>
              <a:t>This type of shot is the most common in a story, and is the most neutral.  It just showcases what was happening and doesn’t impact viewer perception.</a:t>
            </a:r>
            <a:endParaRPr i="1">
              <a:solidFill>
                <a:srgbClr val="FFFFFF"/>
              </a:solidFill>
            </a:endParaRPr>
          </a:p>
          <a:p>
            <a:pPr indent="0" lvl="0" marL="0" rtl="0">
              <a:spcBef>
                <a:spcPts val="0"/>
              </a:spcBef>
              <a:spcAft>
                <a:spcPts val="0"/>
              </a:spcAft>
              <a:buNone/>
            </a:pPr>
            <a:r>
              <a:t/>
            </a:r>
            <a:endParaRPr/>
          </a:p>
        </p:txBody>
      </p:sp>
      <p:sp>
        <p:nvSpPr>
          <p:cNvPr id="192" name="Shape 192"/>
          <p:cNvSpPr txBox="1"/>
          <p:nvPr/>
        </p:nvSpPr>
        <p:spPr>
          <a:xfrm>
            <a:off x="3877750" y="3401725"/>
            <a:ext cx="4254600" cy="1412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rgbClr val="FFFFFF"/>
                </a:solidFill>
              </a:rPr>
              <a:t>Close Up </a:t>
            </a:r>
            <a:r>
              <a:rPr b="1" lang="en">
                <a:solidFill>
                  <a:srgbClr val="FFFFFF"/>
                </a:solidFill>
              </a:rPr>
              <a:t>Shot</a:t>
            </a:r>
            <a:endParaRPr b="1">
              <a:solidFill>
                <a:srgbClr val="FFFFFF"/>
              </a:solidFill>
            </a:endParaRPr>
          </a:p>
          <a:p>
            <a:pPr indent="0" lvl="0" marL="0" rtl="0">
              <a:spcBef>
                <a:spcPts val="0"/>
              </a:spcBef>
              <a:spcAft>
                <a:spcPts val="0"/>
              </a:spcAft>
              <a:buNone/>
            </a:pPr>
            <a:r>
              <a:rPr i="1" lang="en">
                <a:solidFill>
                  <a:srgbClr val="FFFFFF"/>
                </a:solidFill>
              </a:rPr>
              <a:t>Close ups are used to provide detail and, most importantly, to convey emotion to the audience.</a:t>
            </a:r>
            <a:endParaRPr i="1">
              <a:solidFill>
                <a:srgbClr val="FFFFFF"/>
              </a:solidFill>
            </a:endParaRPr>
          </a:p>
          <a:p>
            <a:pPr indent="0" lvl="0" marL="0" rt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Write the Story</a:t>
            </a:r>
            <a:endParaRPr/>
          </a:p>
        </p:txBody>
      </p:sp>
      <p:sp>
        <p:nvSpPr>
          <p:cNvPr id="198" name="Shape 19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Clr>
                <a:schemeClr val="lt1"/>
              </a:buClr>
              <a:buSzPts val="1300"/>
              <a:buFont typeface="Lato"/>
              <a:buChar char="●"/>
            </a:pPr>
            <a:r>
              <a:rPr lang="en"/>
              <a:t>Listen to </a:t>
            </a:r>
            <a:r>
              <a:rPr lang="en" u="sng"/>
              <a:t>AND</a:t>
            </a:r>
            <a:r>
              <a:rPr lang="en"/>
              <a:t> transcribe your interviews</a:t>
            </a:r>
            <a:endParaRPr/>
          </a:p>
          <a:p>
            <a:pPr indent="-311150" lvl="0" marL="457200" marR="0" rtl="0" algn="l">
              <a:lnSpc>
                <a:spcPct val="115000"/>
              </a:lnSpc>
              <a:spcBef>
                <a:spcPts val="0"/>
              </a:spcBef>
              <a:spcAft>
                <a:spcPts val="0"/>
              </a:spcAft>
              <a:buSzPts val="1300"/>
              <a:buChar char="●"/>
            </a:pPr>
            <a:r>
              <a:rPr lang="en"/>
              <a:t>Delete the ones that aren’t as important</a:t>
            </a:r>
            <a:endParaRPr/>
          </a:p>
          <a:p>
            <a:pPr indent="-311150" lvl="0" marL="457200" marR="0" rtl="0" algn="l">
              <a:lnSpc>
                <a:spcPct val="115000"/>
              </a:lnSpc>
              <a:spcBef>
                <a:spcPts val="0"/>
              </a:spcBef>
              <a:spcAft>
                <a:spcPts val="0"/>
              </a:spcAft>
              <a:buSzPts val="1300"/>
              <a:buChar char="●"/>
            </a:pPr>
            <a:r>
              <a:rPr lang="en"/>
              <a:t>Write into and out of your soundbites</a:t>
            </a:r>
            <a:endParaRPr/>
          </a:p>
          <a:p>
            <a:pPr indent="-311150" lvl="0" marL="457200" marR="0" rtl="0" algn="l">
              <a:lnSpc>
                <a:spcPct val="115000"/>
              </a:lnSpc>
              <a:spcBef>
                <a:spcPts val="0"/>
              </a:spcBef>
              <a:spcAft>
                <a:spcPts val="0"/>
              </a:spcAft>
              <a:buSzPts val="1300"/>
              <a:buChar char="●"/>
            </a:pPr>
            <a:r>
              <a:rPr lang="en"/>
              <a:t>Try to start with NATS to bring the audience in</a:t>
            </a:r>
            <a:endParaRPr/>
          </a:p>
          <a:p>
            <a:pPr indent="-311150" lvl="0" marL="457200" marR="0" rtl="0" algn="l">
              <a:lnSpc>
                <a:spcPct val="115000"/>
              </a:lnSpc>
              <a:spcBef>
                <a:spcPts val="0"/>
              </a:spcBef>
              <a:spcAft>
                <a:spcPts val="0"/>
              </a:spcAft>
              <a:buSzPts val="1300"/>
              <a:buChar char="●"/>
            </a:pPr>
            <a:r>
              <a:rPr lang="en"/>
              <a:t>If you can write around NATs, do it</a:t>
            </a:r>
            <a:endParaRPr/>
          </a:p>
          <a:p>
            <a:pPr indent="-311150" lvl="0" marL="457200" marR="0" rtl="0" algn="l">
              <a:lnSpc>
                <a:spcPct val="115000"/>
              </a:lnSpc>
              <a:spcBef>
                <a:spcPts val="0"/>
              </a:spcBef>
              <a:spcAft>
                <a:spcPts val="0"/>
              </a:spcAft>
              <a:buSzPts val="1300"/>
              <a:buChar char="●"/>
            </a:pPr>
            <a:r>
              <a:rPr lang="en"/>
              <a:t>Don’t forget your “sig out”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id="203" name="Shape 203"/>
          <p:cNvPicPr preferRelativeResize="0"/>
          <p:nvPr/>
        </p:nvPicPr>
        <p:blipFill>
          <a:blip r:embed="rId3">
            <a:alphaModFix/>
          </a:blip>
          <a:stretch>
            <a:fillRect/>
          </a:stretch>
        </p:blipFill>
        <p:spPr>
          <a:xfrm>
            <a:off x="152401" y="537435"/>
            <a:ext cx="8839198" cy="40686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152400" y="584340"/>
            <a:ext cx="8839200" cy="39748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152400" y="1747279"/>
            <a:ext cx="8839200" cy="1648943"/>
          </a:xfrm>
          <a:prstGeom prst="rect">
            <a:avLst/>
          </a:prstGeom>
          <a:noFill/>
          <a:ln>
            <a:noFill/>
          </a:ln>
        </p:spPr>
      </p:pic>
      <p:sp>
        <p:nvSpPr>
          <p:cNvPr id="214" name="Shape 214">
            <a:hlinkClick r:id="rId4"/>
          </p:cNvPr>
          <p:cNvSpPr/>
          <p:nvPr/>
        </p:nvSpPr>
        <p:spPr>
          <a:xfrm>
            <a:off x="3015600" y="4371625"/>
            <a:ext cx="3112800" cy="427800"/>
          </a:xfrm>
          <a:prstGeom prst="flowChartAlternateProcess">
            <a:avLst/>
          </a:prstGeom>
          <a:solidFill>
            <a:schemeClr val="accent1"/>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txBox="1"/>
          <p:nvPr/>
        </p:nvSpPr>
        <p:spPr>
          <a:xfrm>
            <a:off x="3192300" y="4396675"/>
            <a:ext cx="3012300" cy="37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FFFF"/>
                </a:solidFill>
              </a:rPr>
              <a:t>Click here to see the whole script.</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Edit</a:t>
            </a:r>
            <a:r>
              <a:rPr lang="en"/>
              <a:t> the Story</a:t>
            </a:r>
            <a:endParaRPr/>
          </a:p>
        </p:txBody>
      </p:sp>
      <p:sp>
        <p:nvSpPr>
          <p:cNvPr id="221" name="Shape 2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marR="0" rtl="0" algn="l">
              <a:lnSpc>
                <a:spcPct val="115000"/>
              </a:lnSpc>
              <a:spcBef>
                <a:spcPts val="0"/>
              </a:spcBef>
              <a:spcAft>
                <a:spcPts val="0"/>
              </a:spcAft>
              <a:buSzPts val="1300"/>
              <a:buChar char="●"/>
            </a:pPr>
            <a:r>
              <a:rPr lang="en"/>
              <a:t>Record the reporter track</a:t>
            </a:r>
            <a:endParaRPr/>
          </a:p>
          <a:p>
            <a:pPr indent="-311150" lvl="0" marL="457200" marR="0" rtl="0" algn="l">
              <a:lnSpc>
                <a:spcPct val="115000"/>
              </a:lnSpc>
              <a:spcBef>
                <a:spcPts val="0"/>
              </a:spcBef>
              <a:spcAft>
                <a:spcPts val="0"/>
              </a:spcAft>
              <a:buSzPts val="1300"/>
              <a:buChar char="●"/>
            </a:pPr>
            <a:r>
              <a:rPr lang="en"/>
              <a:t>Lay down the audio first</a:t>
            </a:r>
            <a:endParaRPr/>
          </a:p>
          <a:p>
            <a:pPr indent="-311150" lvl="0" marL="457200" marR="0" rtl="0" algn="l">
              <a:lnSpc>
                <a:spcPct val="115000"/>
              </a:lnSpc>
              <a:spcBef>
                <a:spcPts val="0"/>
              </a:spcBef>
              <a:spcAft>
                <a:spcPts val="0"/>
              </a:spcAft>
              <a:buSzPts val="1300"/>
              <a:buChar char="●"/>
            </a:pPr>
            <a:r>
              <a:rPr lang="en"/>
              <a:t>Color in your video with the b-roll</a:t>
            </a:r>
            <a:endParaRPr/>
          </a:p>
          <a:p>
            <a:pPr indent="-311150" lvl="0" marL="457200" marR="0" rtl="0" algn="l">
              <a:lnSpc>
                <a:spcPct val="115000"/>
              </a:lnSpc>
              <a:spcBef>
                <a:spcPts val="0"/>
              </a:spcBef>
              <a:spcAft>
                <a:spcPts val="0"/>
              </a:spcAft>
              <a:buSzPts val="1300"/>
              <a:buChar char="●"/>
            </a:pPr>
            <a:r>
              <a:rPr lang="en"/>
              <a:t>Do a split edit</a:t>
            </a:r>
            <a:r>
              <a:rPr lang="en">
                <a:solidFill>
                  <a:schemeClr val="accent1"/>
                </a:solidFill>
              </a:rPr>
              <a:t>!</a:t>
            </a:r>
            <a:r>
              <a:rPr lang="en">
                <a:solidFill>
                  <a:schemeClr val="lt2"/>
                </a:solidFill>
              </a:rPr>
              <a:t>!</a:t>
            </a:r>
            <a:r>
              <a:rPr lang="en">
                <a:solidFill>
                  <a:schemeClr val="accent1"/>
                </a:solidFill>
              </a:rPr>
              <a:t>!</a:t>
            </a:r>
            <a:r>
              <a:rPr lang="en">
                <a:solidFill>
                  <a:schemeClr val="lt2"/>
                </a:solidFill>
              </a:rPr>
              <a:t>!</a:t>
            </a:r>
            <a:r>
              <a:rPr lang="en">
                <a:solidFill>
                  <a:schemeClr val="accent1"/>
                </a:solidFill>
              </a:rPr>
              <a:t>!</a:t>
            </a:r>
            <a:r>
              <a:rPr lang="en">
                <a:solidFill>
                  <a:schemeClr val="lt2"/>
                </a:solidFill>
              </a:rPr>
              <a:t>!</a:t>
            </a:r>
            <a:endParaRPr>
              <a:solidFill>
                <a:schemeClr val="lt2"/>
              </a:solidFill>
            </a:endParaRPr>
          </a:p>
          <a:p>
            <a:pPr indent="-311150" lvl="0" marL="457200" marR="0" rtl="0" algn="l">
              <a:lnSpc>
                <a:spcPct val="115000"/>
              </a:lnSpc>
              <a:spcBef>
                <a:spcPts val="0"/>
              </a:spcBef>
              <a:spcAft>
                <a:spcPts val="0"/>
              </a:spcAft>
              <a:buSzPts val="1300"/>
              <a:buChar char="●"/>
            </a:pPr>
            <a:r>
              <a:rPr lang="en"/>
              <a:t>Try to add NATs when possible</a:t>
            </a:r>
            <a:endParaRPr/>
          </a:p>
          <a:p>
            <a:pPr indent="-311150" lvl="0" marL="457200" marR="0" rtl="0" algn="l">
              <a:lnSpc>
                <a:spcPct val="115000"/>
              </a:lnSpc>
              <a:spcBef>
                <a:spcPts val="0"/>
              </a:spcBef>
              <a:spcAft>
                <a:spcPts val="0"/>
              </a:spcAft>
              <a:buSzPts val="1300"/>
              <a:buChar char="●"/>
            </a:pPr>
            <a:r>
              <a:rPr lang="en"/>
              <a:t>Add branded titles last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Shape 226"/>
          <p:cNvPicPr preferRelativeResize="0"/>
          <p:nvPr/>
        </p:nvPicPr>
        <p:blipFill>
          <a:blip r:embed="rId3">
            <a:alphaModFix/>
          </a:blip>
          <a:stretch>
            <a:fillRect/>
          </a:stretch>
        </p:blipFill>
        <p:spPr>
          <a:xfrm>
            <a:off x="0" y="-193750"/>
            <a:ext cx="9144002" cy="55309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1238250" y="552450"/>
            <a:ext cx="6667500" cy="2857500"/>
          </a:xfrm>
          <a:prstGeom prst="rect">
            <a:avLst/>
          </a:prstGeom>
          <a:noFill/>
          <a:ln>
            <a:noFill/>
          </a:ln>
          <a:effectLst>
            <a:reflection blurRad="0" dir="5400000" dist="38100" endA="0" endPos="30000" fadeDir="5400012" kx="0" rotWithShape="0" algn="bl" stA="10000" stPos="0" sy="-100000" ky="0"/>
          </a:effectLst>
        </p:spPr>
      </p:pic>
      <p:sp>
        <p:nvSpPr>
          <p:cNvPr id="232" name="Shape 232"/>
          <p:cNvSpPr txBox="1"/>
          <p:nvPr/>
        </p:nvSpPr>
        <p:spPr>
          <a:xfrm>
            <a:off x="1238250" y="3460000"/>
            <a:ext cx="6667500" cy="743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FFFF"/>
                </a:solidFill>
                <a:latin typeface="Calibri"/>
                <a:ea typeface="Calibri"/>
                <a:cs typeface="Calibri"/>
                <a:sym typeface="Calibri"/>
              </a:rPr>
              <a:t>J-Cuts</a:t>
            </a:r>
            <a:r>
              <a:rPr lang="en">
                <a:solidFill>
                  <a:srgbClr val="FFFFFF"/>
                </a:solidFill>
                <a:latin typeface="Calibri"/>
                <a:ea typeface="Calibri"/>
                <a:cs typeface="Calibri"/>
                <a:sym typeface="Calibri"/>
              </a:rPr>
              <a:t> get their name from the shape they make when editing.  It allows you to hear something before you actually see the accompanying video.  This adds continuity and smoothness to your production.</a:t>
            </a:r>
            <a:endParaRPr>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Our Objective</a:t>
            </a:r>
            <a:endParaRPr/>
          </a:p>
        </p:txBody>
      </p:sp>
      <p:sp>
        <p:nvSpPr>
          <p:cNvPr id="238" name="Shape 238"/>
          <p:cNvSpPr txBox="1"/>
          <p:nvPr>
            <p:ph idx="1" type="body"/>
          </p:nvPr>
        </p:nvSpPr>
        <p:spPr>
          <a:xfrm>
            <a:off x="1297500" y="1359825"/>
            <a:ext cx="7038900" cy="2911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300">
                <a:solidFill>
                  <a:srgbClr val="FFFFFF"/>
                </a:solidFill>
                <a:latin typeface="Lato"/>
                <a:ea typeface="Lato"/>
                <a:cs typeface="Lato"/>
                <a:sym typeface="Lato"/>
              </a:rPr>
              <a:t>●</a:t>
            </a:r>
            <a:r>
              <a:rPr lang="en">
                <a:solidFill>
                  <a:srgbClr val="FFFFFF"/>
                </a:solidFill>
              </a:rPr>
              <a:t>Produce a 1:30-2:00 news package</a:t>
            </a:r>
            <a:endParaRPr>
              <a:solidFill>
                <a:srgbClr val="FFFFFF"/>
              </a:solidFill>
            </a:endParaRPr>
          </a:p>
          <a:p>
            <a:pPr indent="0" lvl="0" marL="0" rtl="0">
              <a:lnSpc>
                <a:spcPct val="115000"/>
              </a:lnSpc>
              <a:spcBef>
                <a:spcPts val="0"/>
              </a:spcBef>
              <a:spcAft>
                <a:spcPts val="0"/>
              </a:spcAft>
              <a:buNone/>
            </a:pPr>
            <a:r>
              <a:rPr lang="en" sz="1300">
                <a:solidFill>
                  <a:srgbClr val="FFFFFF"/>
                </a:solidFill>
                <a:latin typeface="Lato"/>
                <a:ea typeface="Lato"/>
                <a:cs typeface="Lato"/>
                <a:sym typeface="Lato"/>
              </a:rPr>
              <a:t>●</a:t>
            </a:r>
            <a:r>
              <a:rPr lang="en">
                <a:solidFill>
                  <a:srgbClr val="FFFFFF"/>
                </a:solidFill>
              </a:rPr>
              <a:t>Must have:</a:t>
            </a:r>
            <a:endParaRPr>
              <a:solidFill>
                <a:srgbClr val="FFFFFF"/>
              </a:solidFill>
            </a:endParaRPr>
          </a:p>
          <a:p>
            <a:pPr indent="0" lvl="0" marL="457200" rtl="0">
              <a:lnSpc>
                <a:spcPct val="115000"/>
              </a:lnSpc>
              <a:spcBef>
                <a:spcPts val="0"/>
              </a:spcBef>
              <a:spcAft>
                <a:spcPts val="0"/>
              </a:spcAft>
              <a:buNone/>
            </a:pPr>
            <a:r>
              <a:rPr lang="en" sz="1100">
                <a:solidFill>
                  <a:srgbClr val="FFFFFF"/>
                </a:solidFill>
                <a:latin typeface="Lato"/>
                <a:ea typeface="Lato"/>
                <a:cs typeface="Lato"/>
                <a:sym typeface="Lato"/>
              </a:rPr>
              <a:t>○</a:t>
            </a:r>
            <a:r>
              <a:rPr lang="en" sz="1600">
                <a:solidFill>
                  <a:srgbClr val="FFFFFF"/>
                </a:solidFill>
              </a:rPr>
              <a:t>Reporter track</a:t>
            </a:r>
            <a:endParaRPr sz="1600">
              <a:solidFill>
                <a:srgbClr val="FFFFFF"/>
              </a:solidFill>
            </a:endParaRPr>
          </a:p>
          <a:p>
            <a:pPr indent="0" lvl="0" marL="457200" rtl="0">
              <a:lnSpc>
                <a:spcPct val="115000"/>
              </a:lnSpc>
              <a:spcBef>
                <a:spcPts val="0"/>
              </a:spcBef>
              <a:spcAft>
                <a:spcPts val="0"/>
              </a:spcAft>
              <a:buNone/>
            </a:pPr>
            <a:r>
              <a:rPr lang="en" sz="1100">
                <a:solidFill>
                  <a:srgbClr val="FFFFFF"/>
                </a:solidFill>
                <a:latin typeface="Lato"/>
                <a:ea typeface="Lato"/>
                <a:cs typeface="Lato"/>
                <a:sym typeface="Lato"/>
              </a:rPr>
              <a:t>○</a:t>
            </a:r>
            <a:r>
              <a:rPr lang="en" sz="1600">
                <a:solidFill>
                  <a:srgbClr val="FFFFFF"/>
                </a:solidFill>
              </a:rPr>
              <a:t>At least two SOTs</a:t>
            </a:r>
            <a:endParaRPr sz="1600">
              <a:solidFill>
                <a:srgbClr val="FFFFFF"/>
              </a:solidFill>
            </a:endParaRPr>
          </a:p>
          <a:p>
            <a:pPr indent="0" lvl="0" marL="457200" rtl="0">
              <a:lnSpc>
                <a:spcPct val="115000"/>
              </a:lnSpc>
              <a:spcBef>
                <a:spcPts val="0"/>
              </a:spcBef>
              <a:spcAft>
                <a:spcPts val="0"/>
              </a:spcAft>
              <a:buNone/>
            </a:pPr>
            <a:r>
              <a:rPr lang="en" sz="1100">
                <a:solidFill>
                  <a:srgbClr val="FFFFFF"/>
                </a:solidFill>
                <a:latin typeface="Lato"/>
                <a:ea typeface="Lato"/>
                <a:cs typeface="Lato"/>
                <a:sym typeface="Lato"/>
              </a:rPr>
              <a:t>○</a:t>
            </a:r>
            <a:r>
              <a:rPr lang="en" sz="1600">
                <a:solidFill>
                  <a:srgbClr val="FFFFFF"/>
                </a:solidFill>
              </a:rPr>
              <a:t>B-roll</a:t>
            </a:r>
            <a:endParaRPr sz="1600">
              <a:solidFill>
                <a:srgbClr val="FFFFFF"/>
              </a:solidFill>
            </a:endParaRPr>
          </a:p>
          <a:p>
            <a:pPr indent="0" lvl="0" marL="457200" rtl="0">
              <a:lnSpc>
                <a:spcPct val="115000"/>
              </a:lnSpc>
              <a:spcBef>
                <a:spcPts val="0"/>
              </a:spcBef>
              <a:spcAft>
                <a:spcPts val="0"/>
              </a:spcAft>
              <a:buNone/>
            </a:pPr>
            <a:r>
              <a:rPr lang="en" sz="1100">
                <a:solidFill>
                  <a:srgbClr val="FFFFFF"/>
                </a:solidFill>
                <a:latin typeface="Lato"/>
                <a:ea typeface="Lato"/>
                <a:cs typeface="Lato"/>
                <a:sym typeface="Lato"/>
              </a:rPr>
              <a:t>○</a:t>
            </a:r>
            <a:r>
              <a:rPr lang="en" sz="1600">
                <a:solidFill>
                  <a:srgbClr val="FFFFFF"/>
                </a:solidFill>
              </a:rPr>
              <a:t>NATs</a:t>
            </a:r>
            <a:endParaRPr sz="1600">
              <a:solidFill>
                <a:srgbClr val="FFFFFF"/>
              </a:solidFill>
            </a:endParaRPr>
          </a:p>
          <a:p>
            <a:pPr indent="0" lvl="0" marL="457200" rtl="0">
              <a:lnSpc>
                <a:spcPct val="115000"/>
              </a:lnSpc>
              <a:spcBef>
                <a:spcPts val="0"/>
              </a:spcBef>
              <a:spcAft>
                <a:spcPts val="0"/>
              </a:spcAft>
              <a:buNone/>
            </a:pPr>
            <a:r>
              <a:rPr lang="en" sz="1100">
                <a:solidFill>
                  <a:srgbClr val="FFFFFF"/>
                </a:solidFill>
                <a:latin typeface="Lato"/>
                <a:ea typeface="Lato"/>
                <a:cs typeface="Lato"/>
                <a:sym typeface="Lato"/>
              </a:rPr>
              <a:t>○</a:t>
            </a:r>
            <a:r>
              <a:rPr lang="en" sz="1600">
                <a:solidFill>
                  <a:srgbClr val="FFFFFF"/>
                </a:solidFill>
              </a:rPr>
              <a:t>Lower-thirds</a:t>
            </a:r>
            <a:endParaRPr sz="1600">
              <a:solidFill>
                <a:srgbClr val="FFFFFF"/>
              </a:solidFill>
            </a:endParaRPr>
          </a:p>
          <a:p>
            <a:pPr indent="0" lvl="0" marL="0" rtl="0">
              <a:lnSpc>
                <a:spcPct val="115000"/>
              </a:lnSpc>
              <a:spcBef>
                <a:spcPts val="0"/>
              </a:spcBef>
              <a:spcAft>
                <a:spcPts val="0"/>
              </a:spcAft>
              <a:buNone/>
            </a:pPr>
            <a:r>
              <a:rPr lang="en" sz="1300">
                <a:solidFill>
                  <a:srgbClr val="FFFFFF"/>
                </a:solidFill>
                <a:latin typeface="Lato"/>
                <a:ea typeface="Lato"/>
                <a:cs typeface="Lato"/>
                <a:sym typeface="Lato"/>
              </a:rPr>
              <a:t>●</a:t>
            </a:r>
            <a:r>
              <a:rPr lang="en">
                <a:solidFill>
                  <a:srgbClr val="FFFFFF"/>
                </a:solidFill>
              </a:rPr>
              <a:t>Will air tomorrow morning during meeting</a:t>
            </a:r>
            <a:endParaRPr>
              <a:solidFill>
                <a:srgbClr val="FFFFFF"/>
              </a:solidFill>
            </a:endParaRPr>
          </a:p>
          <a:p>
            <a:pPr indent="0" lvl="0" marL="0" rtl="0">
              <a:lnSpc>
                <a:spcPct val="115000"/>
              </a:lnSpc>
              <a:spcBef>
                <a:spcPts val="0"/>
              </a:spcBef>
              <a:spcAft>
                <a:spcPts val="0"/>
              </a:spcAft>
              <a:buNone/>
            </a:pPr>
            <a:r>
              <a:rPr lang="en" sz="1300">
                <a:solidFill>
                  <a:srgbClr val="FFFFFF"/>
                </a:solidFill>
                <a:latin typeface="Lato"/>
                <a:ea typeface="Lato"/>
                <a:cs typeface="Lato"/>
                <a:sym typeface="Lato"/>
              </a:rPr>
              <a:t>●</a:t>
            </a:r>
            <a:r>
              <a:rPr lang="en">
                <a:solidFill>
                  <a:srgbClr val="FFFFFF"/>
                </a:solidFill>
              </a:rPr>
              <a:t>If you can share the script and all video, we can use that in our classes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Terms</a:t>
            </a:r>
            <a:endParaRPr/>
          </a:p>
        </p:txBody>
      </p:sp>
      <p:sp>
        <p:nvSpPr>
          <p:cNvPr id="244" name="Shape 24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900" u="sng"/>
              <a:t>News Package (PKG)</a:t>
            </a:r>
            <a:r>
              <a:rPr lang="en" sz="1900"/>
              <a:t>:  a fully edited news story that includes all elements of production, usually introduced by the anchor in studio</a:t>
            </a:r>
            <a:endParaRPr sz="1900"/>
          </a:p>
          <a:p>
            <a:pPr indent="0" lvl="0" marL="0">
              <a:spcBef>
                <a:spcPts val="0"/>
              </a:spcBef>
              <a:spcAft>
                <a:spcPts val="0"/>
              </a:spcAft>
              <a:buNone/>
            </a:pPr>
            <a:r>
              <a:t/>
            </a:r>
            <a:endParaRPr sz="1900"/>
          </a:p>
          <a:p>
            <a:pPr indent="0" lvl="0" marL="0">
              <a:spcBef>
                <a:spcPts val="0"/>
              </a:spcBef>
              <a:spcAft>
                <a:spcPts val="0"/>
              </a:spcAft>
              <a:buNone/>
            </a:pPr>
            <a:r>
              <a:rPr lang="en" sz="1900" u="sng"/>
              <a:t>B-Roll</a:t>
            </a:r>
            <a:r>
              <a:rPr lang="en" sz="1900"/>
              <a:t>:  video that helps to tell your story visually, that does not include interviews</a:t>
            </a:r>
            <a:endParaRPr sz="1900"/>
          </a:p>
          <a:p>
            <a:pPr indent="0" lvl="0" marL="0">
              <a:spcBef>
                <a:spcPts val="0"/>
              </a:spcBef>
              <a:spcAft>
                <a:spcPts val="0"/>
              </a:spcAft>
              <a:buNone/>
            </a:pPr>
            <a:r>
              <a:t/>
            </a:r>
            <a:endParaRPr sz="1900"/>
          </a:p>
          <a:p>
            <a:pPr indent="0" lvl="0" marL="0">
              <a:spcBef>
                <a:spcPts val="0"/>
              </a:spcBef>
              <a:spcAft>
                <a:spcPts val="0"/>
              </a:spcAft>
              <a:buNone/>
            </a:pPr>
            <a:r>
              <a:rPr lang="en" sz="1900" u="sng"/>
              <a:t>Graphics</a:t>
            </a:r>
            <a:r>
              <a:rPr lang="en" sz="1900"/>
              <a:t>:  visual elements of a production that are produced in a computer, not shot with the camera; this can include maps, titles, etc.</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News Package</a:t>
            </a:r>
            <a:endParaRPr/>
          </a:p>
        </p:txBody>
      </p:sp>
      <p:sp>
        <p:nvSpPr>
          <p:cNvPr id="141" name="Shape 14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23850" lvl="0" marL="457200" rtl="0">
              <a:spcBef>
                <a:spcPts val="0"/>
              </a:spcBef>
              <a:spcAft>
                <a:spcPts val="0"/>
              </a:spcAft>
              <a:buSzPts val="1500"/>
              <a:buChar char="●"/>
            </a:pPr>
            <a:r>
              <a:rPr lang="en"/>
              <a:t>A news package is fully-edited video story</a:t>
            </a:r>
            <a:endParaRPr/>
          </a:p>
          <a:p>
            <a:pPr indent="-323850" lvl="0" marL="457200" rtl="0">
              <a:spcBef>
                <a:spcPts val="0"/>
              </a:spcBef>
              <a:spcAft>
                <a:spcPts val="0"/>
              </a:spcAft>
              <a:buSzPts val="1500"/>
              <a:buChar char="●"/>
            </a:pPr>
            <a:r>
              <a:rPr lang="en"/>
              <a:t>PKGS are complete productions with:</a:t>
            </a:r>
            <a:endParaRPr/>
          </a:p>
          <a:p>
            <a:pPr indent="-336550" lvl="1" marL="914400" rtl="0">
              <a:spcBef>
                <a:spcPts val="0"/>
              </a:spcBef>
              <a:spcAft>
                <a:spcPts val="0"/>
              </a:spcAft>
              <a:buSzPts val="1700"/>
              <a:buFont typeface="Calibri"/>
              <a:buChar char="○"/>
            </a:pPr>
            <a:r>
              <a:rPr lang="en" sz="1700"/>
              <a:t>B-roll &amp; graphics</a:t>
            </a:r>
            <a:endParaRPr sz="1700"/>
          </a:p>
          <a:p>
            <a:pPr indent="-336550" lvl="1" marL="914400" rtl="0">
              <a:spcBef>
                <a:spcPts val="0"/>
              </a:spcBef>
              <a:spcAft>
                <a:spcPts val="0"/>
              </a:spcAft>
              <a:buSzPts val="1700"/>
              <a:buFont typeface="Calibri"/>
              <a:buChar char="○"/>
            </a:pPr>
            <a:r>
              <a:rPr lang="en" sz="1700"/>
              <a:t>NAT sound</a:t>
            </a:r>
            <a:endParaRPr sz="1700"/>
          </a:p>
          <a:p>
            <a:pPr indent="-336550" lvl="1" marL="914400" rtl="0">
              <a:spcBef>
                <a:spcPts val="0"/>
              </a:spcBef>
              <a:spcAft>
                <a:spcPts val="0"/>
              </a:spcAft>
              <a:buSzPts val="1700"/>
              <a:buFont typeface="Calibri"/>
              <a:buChar char="○"/>
            </a:pPr>
            <a:r>
              <a:rPr lang="en" sz="1700"/>
              <a:t>Reporter track</a:t>
            </a:r>
            <a:endParaRPr sz="1700"/>
          </a:p>
          <a:p>
            <a:pPr indent="-336550" lvl="1" marL="914400" rtl="0">
              <a:spcBef>
                <a:spcPts val="0"/>
              </a:spcBef>
              <a:spcAft>
                <a:spcPts val="0"/>
              </a:spcAft>
              <a:buSzPts val="1700"/>
              <a:buFont typeface="Calibri"/>
              <a:buChar char="○"/>
            </a:pPr>
            <a:r>
              <a:rPr lang="en" sz="1700"/>
              <a:t>SOTs</a:t>
            </a:r>
            <a:endParaRPr sz="1700"/>
          </a:p>
          <a:p>
            <a:pPr indent="-330200" lvl="0" marL="457200" rtl="0">
              <a:spcBef>
                <a:spcPts val="0"/>
              </a:spcBef>
              <a:spcAft>
                <a:spcPts val="0"/>
              </a:spcAft>
              <a:buSzPts val="1600"/>
              <a:buFont typeface="Calibri"/>
              <a:buChar char="●"/>
            </a:pPr>
            <a:r>
              <a:rPr lang="en"/>
              <a:t>Introduced by the show’s anchor (lead in)</a:t>
            </a:r>
            <a:endParaRPr/>
          </a:p>
          <a:p>
            <a:pPr indent="-330200" lvl="0" marL="457200" rtl="0">
              <a:spcBef>
                <a:spcPts val="0"/>
              </a:spcBef>
              <a:spcAft>
                <a:spcPts val="0"/>
              </a:spcAft>
              <a:buSzPts val="1600"/>
              <a:buFont typeface="Calibri"/>
              <a:buChar char="●"/>
            </a:pPr>
            <a:r>
              <a:rPr lang="en"/>
              <a:t>Concluded by anchor with a tag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Terms</a:t>
            </a:r>
            <a:endParaRPr/>
          </a:p>
        </p:txBody>
      </p:sp>
      <p:sp>
        <p:nvSpPr>
          <p:cNvPr id="250" name="Shape 25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900" u="sng"/>
              <a:t>NAT Sound</a:t>
            </a:r>
            <a:r>
              <a:rPr lang="en" sz="1900"/>
              <a:t>:  the “natural” sound captured while shooting video; this sound is crucial to telling the story</a:t>
            </a:r>
            <a:endParaRPr sz="1900"/>
          </a:p>
          <a:p>
            <a:pPr indent="0" lvl="0" marL="0">
              <a:spcBef>
                <a:spcPts val="0"/>
              </a:spcBef>
              <a:spcAft>
                <a:spcPts val="0"/>
              </a:spcAft>
              <a:buNone/>
            </a:pPr>
            <a:r>
              <a:t/>
            </a:r>
            <a:endParaRPr sz="1900"/>
          </a:p>
          <a:p>
            <a:pPr indent="0" lvl="0" marL="0">
              <a:spcBef>
                <a:spcPts val="0"/>
              </a:spcBef>
              <a:spcAft>
                <a:spcPts val="0"/>
              </a:spcAft>
              <a:buNone/>
            </a:pPr>
            <a:r>
              <a:rPr lang="en" sz="1900" u="sng"/>
              <a:t>Reporter Track</a:t>
            </a:r>
            <a:r>
              <a:rPr lang="en" sz="1900"/>
              <a:t>:  the narration of a news package that was written and recorded by the person telling the story</a:t>
            </a:r>
            <a:endParaRPr sz="1900"/>
          </a:p>
          <a:p>
            <a:pPr indent="0" lvl="0" marL="0">
              <a:spcBef>
                <a:spcPts val="0"/>
              </a:spcBef>
              <a:spcAft>
                <a:spcPts val="0"/>
              </a:spcAft>
              <a:buNone/>
            </a:pPr>
            <a:r>
              <a:t/>
            </a:r>
            <a:endParaRPr sz="1900"/>
          </a:p>
          <a:p>
            <a:pPr indent="0" lvl="0" marL="0" rtl="0">
              <a:spcBef>
                <a:spcPts val="0"/>
              </a:spcBef>
              <a:spcAft>
                <a:spcPts val="0"/>
              </a:spcAft>
              <a:buNone/>
            </a:pPr>
            <a:r>
              <a:rPr lang="en" sz="1900" u="sng"/>
              <a:t>SOTs</a:t>
            </a:r>
            <a:r>
              <a:rPr lang="en" sz="1900"/>
              <a:t>:  “sounds on tape” refers to the interviews used in the news story; also known as bites or soundbites</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Terms</a:t>
            </a:r>
            <a:endParaRPr/>
          </a:p>
        </p:txBody>
      </p:sp>
      <p:sp>
        <p:nvSpPr>
          <p:cNvPr id="256" name="Shape 25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900" u="sng"/>
              <a:t>Anchor</a:t>
            </a:r>
            <a:r>
              <a:rPr lang="en" sz="1900"/>
              <a:t>:  the face of a newscast, usually located in the studio; all stories go through the news anchor</a:t>
            </a:r>
            <a:endParaRPr sz="1900"/>
          </a:p>
          <a:p>
            <a:pPr indent="0" lvl="0" marL="0">
              <a:spcBef>
                <a:spcPts val="0"/>
              </a:spcBef>
              <a:spcAft>
                <a:spcPts val="0"/>
              </a:spcAft>
              <a:buNone/>
            </a:pPr>
            <a:r>
              <a:t/>
            </a:r>
            <a:endParaRPr sz="1900"/>
          </a:p>
          <a:p>
            <a:pPr indent="0" lvl="0" marL="0">
              <a:spcBef>
                <a:spcPts val="0"/>
              </a:spcBef>
              <a:spcAft>
                <a:spcPts val="0"/>
              </a:spcAft>
              <a:buNone/>
            </a:pPr>
            <a:r>
              <a:rPr lang="en" sz="1900" u="sng"/>
              <a:t>Sig Out</a:t>
            </a:r>
            <a:r>
              <a:rPr lang="en" sz="1900"/>
              <a:t>:  signature outtro; the verbal stamp on the end of your news story</a:t>
            </a:r>
            <a:endParaRPr sz="1900"/>
          </a:p>
          <a:p>
            <a:pPr indent="0" lvl="0" marL="0">
              <a:spcBef>
                <a:spcPts val="0"/>
              </a:spcBef>
              <a:spcAft>
                <a:spcPts val="0"/>
              </a:spcAft>
              <a:buNone/>
            </a:pPr>
            <a:r>
              <a:t/>
            </a:r>
            <a:endParaRPr sz="1900"/>
          </a:p>
          <a:p>
            <a:pPr indent="0" lvl="0" marL="0">
              <a:spcBef>
                <a:spcPts val="0"/>
              </a:spcBef>
              <a:spcAft>
                <a:spcPts val="0"/>
              </a:spcAft>
              <a:buNone/>
            </a:pPr>
            <a:r>
              <a:rPr lang="en" sz="1900" u="sng"/>
              <a:t>Lead In</a:t>
            </a:r>
            <a:r>
              <a:rPr lang="en" sz="1900"/>
              <a:t>:  the portion of a news story that is spoken on camera by the anchor that sets up the package</a:t>
            </a:r>
            <a:endParaRPr sz="1900"/>
          </a:p>
          <a:p>
            <a:pPr indent="0" lvl="0" marL="0">
              <a:spcBef>
                <a:spcPts val="0"/>
              </a:spcBef>
              <a:spcAft>
                <a:spcPts val="0"/>
              </a:spcAft>
              <a:buNone/>
            </a:pPr>
            <a:r>
              <a:t/>
            </a:r>
            <a:endParaRPr sz="1900"/>
          </a:p>
          <a:p>
            <a:pPr indent="0" lvl="0" marL="0" rtl="0">
              <a:spcBef>
                <a:spcPts val="0"/>
              </a:spcBef>
              <a:spcAft>
                <a:spcPts val="0"/>
              </a:spcAft>
              <a:buNone/>
            </a:pPr>
            <a:r>
              <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Terms</a:t>
            </a:r>
            <a:endParaRPr/>
          </a:p>
        </p:txBody>
      </p:sp>
      <p:sp>
        <p:nvSpPr>
          <p:cNvPr id="262" name="Shape 26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900" u="sng"/>
              <a:t>Tag</a:t>
            </a:r>
            <a:r>
              <a:rPr lang="en" sz="1900"/>
              <a:t>:  the portion of the story that follows the package and spoken on camera by the anchor; it usually adds information or where to find more information</a:t>
            </a:r>
            <a:endParaRPr sz="1900"/>
          </a:p>
          <a:p>
            <a:pPr indent="0" lvl="0" marL="0">
              <a:spcBef>
                <a:spcPts val="0"/>
              </a:spcBef>
              <a:spcAft>
                <a:spcPts val="0"/>
              </a:spcAft>
              <a:buNone/>
            </a:pPr>
            <a:r>
              <a:t/>
            </a:r>
            <a:endParaRPr sz="1900"/>
          </a:p>
          <a:p>
            <a:pPr indent="0" lvl="0" marL="0" rtl="0">
              <a:spcBef>
                <a:spcPts val="0"/>
              </a:spcBef>
              <a:spcAft>
                <a:spcPts val="0"/>
              </a:spcAft>
              <a:buNone/>
            </a:pPr>
            <a:r>
              <a:rPr lang="en" sz="1900" u="sng"/>
              <a:t>Split Edit</a:t>
            </a:r>
            <a:r>
              <a:rPr lang="en" sz="1900"/>
              <a:t>:  a video editing technique that allows for audio and video tracks to be edited independent of each other, allowing for continuity and smoothness in the production</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Purpose</a:t>
            </a:r>
            <a:endParaRPr/>
          </a:p>
        </p:txBody>
      </p:sp>
      <p:sp>
        <p:nvSpPr>
          <p:cNvPr id="147" name="Shape 14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Font typeface="Calibri"/>
              <a:buChar char="●"/>
            </a:pPr>
            <a:r>
              <a:rPr lang="en"/>
              <a:t>NOT a Hit Piece</a:t>
            </a:r>
            <a:endParaRPr/>
          </a:p>
          <a:p>
            <a:pPr indent="-317500" lvl="1" marL="914400" rtl="0">
              <a:spcBef>
                <a:spcPts val="0"/>
              </a:spcBef>
              <a:spcAft>
                <a:spcPts val="0"/>
              </a:spcAft>
              <a:buSzPts val="1400"/>
              <a:buChar char="○"/>
            </a:pPr>
            <a:r>
              <a:rPr lang="en" sz="1700"/>
              <a:t>We don’t tell stories about the ant problem in the cafeteria.</a:t>
            </a:r>
            <a:endParaRPr sz="1700"/>
          </a:p>
          <a:p>
            <a:pPr indent="-323850" lvl="0" marL="457200" rtl="0">
              <a:spcBef>
                <a:spcPts val="0"/>
              </a:spcBef>
              <a:spcAft>
                <a:spcPts val="0"/>
              </a:spcAft>
              <a:buSzPts val="1500"/>
              <a:buChar char="●"/>
            </a:pPr>
            <a:r>
              <a:rPr lang="en"/>
              <a:t>PR Tool</a:t>
            </a:r>
            <a:endParaRPr/>
          </a:p>
          <a:p>
            <a:pPr indent="-317500" lvl="1" marL="914400" rtl="0">
              <a:spcBef>
                <a:spcPts val="0"/>
              </a:spcBef>
              <a:spcAft>
                <a:spcPts val="0"/>
              </a:spcAft>
              <a:buSzPts val="1400"/>
              <a:buChar char="○"/>
            </a:pPr>
            <a:r>
              <a:rPr lang="en" sz="1700"/>
              <a:t>We do tell stories about how a science class collected ants from the </a:t>
            </a:r>
            <a:r>
              <a:rPr lang="en" sz="1700"/>
              <a:t>cafeteria</a:t>
            </a:r>
            <a:r>
              <a:rPr lang="en" sz="1700"/>
              <a:t> and used them to create an ant farm for academic purposes.</a:t>
            </a:r>
            <a:endParaRPr sz="1700"/>
          </a:p>
          <a:p>
            <a:pPr indent="-323850" lvl="0" marL="457200" rtl="0">
              <a:spcBef>
                <a:spcPts val="0"/>
              </a:spcBef>
              <a:spcAft>
                <a:spcPts val="0"/>
              </a:spcAft>
              <a:buSzPts val="1500"/>
              <a:buChar char="●"/>
            </a:pPr>
            <a:r>
              <a:rPr lang="en"/>
              <a:t>If we don’t brag on “us”, who will?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709194" y="864202"/>
            <a:ext cx="4587000" cy="3521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b="1" i="1" lang="en" sz="9600">
                <a:solidFill>
                  <a:srgbClr val="999999"/>
                </a:solidFill>
              </a:rPr>
              <a:t>people</a:t>
            </a:r>
            <a:endParaRPr sz="9600">
              <a:solidFill>
                <a:srgbClr val="999999"/>
              </a:solidFill>
            </a:endParaRPr>
          </a:p>
        </p:txBody>
      </p:sp>
      <p:sp>
        <p:nvSpPr>
          <p:cNvPr id="153" name="Shape 153"/>
          <p:cNvSpPr txBox="1"/>
          <p:nvPr>
            <p:ph type="title"/>
          </p:nvPr>
        </p:nvSpPr>
        <p:spPr>
          <a:xfrm>
            <a:off x="823850" y="735000"/>
            <a:ext cx="5704200" cy="35211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Stories matter,</a:t>
            </a:r>
            <a:endParaRPr/>
          </a:p>
          <a:p>
            <a:pPr indent="0" lvl="0" marL="0">
              <a:spcBef>
                <a:spcPts val="0"/>
              </a:spcBef>
              <a:spcAft>
                <a:spcPts val="0"/>
              </a:spcAft>
              <a:buNone/>
            </a:pPr>
            <a:r>
              <a:rPr lang="en"/>
              <a:t>but stories about</a:t>
            </a:r>
            <a:endParaRPr/>
          </a:p>
          <a:p>
            <a:pPr indent="0" lvl="0" marL="0">
              <a:spcBef>
                <a:spcPts val="0"/>
              </a:spcBef>
              <a:spcAft>
                <a:spcPts val="0"/>
              </a:spcAft>
              <a:buNone/>
            </a:pPr>
            <a:r>
              <a:t/>
            </a:r>
            <a:endParaRPr b="1" i="1" sz="4800">
              <a:solidFill>
                <a:srgbClr val="B7B7B7"/>
              </a:solidFill>
            </a:endParaRPr>
          </a:p>
          <a:p>
            <a:pPr indent="0" lvl="0" marL="0">
              <a:spcBef>
                <a:spcPts val="0"/>
              </a:spcBef>
              <a:spcAft>
                <a:spcPts val="0"/>
              </a:spcAft>
              <a:buNone/>
            </a:pPr>
            <a:r>
              <a:rPr lang="en"/>
              <a:t>                            </a:t>
            </a:r>
            <a:r>
              <a:rPr lang="en"/>
              <a:t>matter more.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title="180425_Culture_Honor_KMHS.mp4">
            <a:hlinkClick r:id="rId3"/>
          </p:cNvPr>
          <p:cNvSpPr/>
          <p:nvPr/>
        </p:nvSpPr>
        <p:spPr>
          <a:xfrm>
            <a:off x="0" y="-857275"/>
            <a:ext cx="9144000" cy="6858050"/>
          </a:xfrm>
          <a:prstGeom prst="rect">
            <a:avLst/>
          </a:prstGeom>
          <a:no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Process</a:t>
            </a:r>
            <a:endParaRPr/>
          </a:p>
        </p:txBody>
      </p:sp>
      <p:sp>
        <p:nvSpPr>
          <p:cNvPr id="164" name="Shape 16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23850" lvl="0" marL="457200">
              <a:spcBef>
                <a:spcPts val="0"/>
              </a:spcBef>
              <a:spcAft>
                <a:spcPts val="0"/>
              </a:spcAft>
              <a:buSzPts val="1500"/>
              <a:buChar char="●"/>
            </a:pPr>
            <a:r>
              <a:rPr lang="en"/>
              <a:t>Find the Story</a:t>
            </a:r>
            <a:endParaRPr/>
          </a:p>
          <a:p>
            <a:pPr indent="-323850" lvl="0" marL="457200">
              <a:spcBef>
                <a:spcPts val="0"/>
              </a:spcBef>
              <a:spcAft>
                <a:spcPts val="0"/>
              </a:spcAft>
              <a:buSzPts val="1500"/>
              <a:buChar char="●"/>
            </a:pPr>
            <a:r>
              <a:rPr lang="en"/>
              <a:t>Shoot the Story</a:t>
            </a:r>
            <a:endParaRPr/>
          </a:p>
          <a:p>
            <a:pPr indent="-323850" lvl="0" marL="457200">
              <a:spcBef>
                <a:spcPts val="0"/>
              </a:spcBef>
              <a:spcAft>
                <a:spcPts val="0"/>
              </a:spcAft>
              <a:buSzPts val="1500"/>
              <a:buChar char="●"/>
            </a:pPr>
            <a:r>
              <a:rPr lang="en"/>
              <a:t>Write the Story</a:t>
            </a:r>
            <a:endParaRPr/>
          </a:p>
          <a:p>
            <a:pPr indent="-323850" lvl="0" marL="457200" rtl="0">
              <a:spcBef>
                <a:spcPts val="0"/>
              </a:spcBef>
              <a:spcAft>
                <a:spcPts val="0"/>
              </a:spcAft>
              <a:buSzPts val="1500"/>
              <a:buChar char="●"/>
            </a:pPr>
            <a:r>
              <a:rPr lang="en"/>
              <a:t>Edit the Story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Find the Story</a:t>
            </a:r>
            <a:endParaRPr/>
          </a:p>
        </p:txBody>
      </p:sp>
      <p:sp>
        <p:nvSpPr>
          <p:cNvPr id="170" name="Shape 17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Clr>
                <a:srgbClr val="FFFFFF"/>
              </a:buClr>
              <a:buSzPts val="2000"/>
              <a:buFont typeface="Calibri"/>
              <a:buChar char="●"/>
            </a:pPr>
            <a:r>
              <a:rPr lang="en">
                <a:solidFill>
                  <a:srgbClr val="FFFFFF"/>
                </a:solidFill>
              </a:rPr>
              <a:t>Talk to someone and tell their story</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Ask department leaders for upcoming events</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Email teachers and beg for ideas</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See what students are doing in other classes</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Check school calendars</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Search social media</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Make a national story local</a:t>
            </a:r>
            <a:endParaRPr>
              <a:solidFill>
                <a:srgbClr val="FFFFFF"/>
              </a:solidFill>
            </a:endParaRPr>
          </a:p>
          <a:p>
            <a:pPr indent="-355600" lvl="0" marL="457200" rtl="0">
              <a:spcBef>
                <a:spcPts val="0"/>
              </a:spcBef>
              <a:spcAft>
                <a:spcPts val="0"/>
              </a:spcAft>
              <a:buClr>
                <a:srgbClr val="FFFFFF"/>
              </a:buClr>
              <a:buSzPts val="2000"/>
              <a:buFont typeface="Calibri"/>
              <a:buChar char="●"/>
            </a:pPr>
            <a:r>
              <a:rPr lang="en">
                <a:solidFill>
                  <a:srgbClr val="FFFFFF"/>
                </a:solidFill>
              </a:rPr>
              <a:t>Walk around campus and look at posters</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Shoot</a:t>
            </a:r>
            <a:r>
              <a:rPr lang="en"/>
              <a:t> the Story - Gear</a:t>
            </a:r>
            <a:endParaRPr/>
          </a:p>
        </p:txBody>
      </p:sp>
      <p:sp>
        <p:nvSpPr>
          <p:cNvPr id="176" name="Shape 17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55600" lvl="0" marL="457200" rtl="0">
              <a:spcBef>
                <a:spcPts val="0"/>
              </a:spcBef>
              <a:spcAft>
                <a:spcPts val="0"/>
              </a:spcAft>
              <a:buSzPts val="2000"/>
              <a:buChar char="●"/>
            </a:pPr>
            <a:r>
              <a:rPr lang="en"/>
              <a:t>Tripod</a:t>
            </a:r>
            <a:endParaRPr/>
          </a:p>
          <a:p>
            <a:pPr indent="-355600" lvl="0" marL="457200" rtl="0">
              <a:spcBef>
                <a:spcPts val="0"/>
              </a:spcBef>
              <a:spcAft>
                <a:spcPts val="0"/>
              </a:spcAft>
              <a:buSzPts val="2000"/>
              <a:buChar char="●"/>
            </a:pPr>
            <a:r>
              <a:rPr lang="en"/>
              <a:t>Camera</a:t>
            </a:r>
            <a:endParaRPr/>
          </a:p>
          <a:p>
            <a:pPr indent="-355600" lvl="0" marL="457200" rtl="0">
              <a:spcBef>
                <a:spcPts val="0"/>
              </a:spcBef>
              <a:spcAft>
                <a:spcPts val="0"/>
              </a:spcAft>
              <a:buSzPts val="2000"/>
              <a:buChar char="●"/>
            </a:pPr>
            <a:r>
              <a:rPr lang="en"/>
              <a:t>Recording media</a:t>
            </a:r>
            <a:endParaRPr/>
          </a:p>
          <a:p>
            <a:pPr indent="-355600" lvl="0" marL="457200" rtl="0">
              <a:spcBef>
                <a:spcPts val="0"/>
              </a:spcBef>
              <a:spcAft>
                <a:spcPts val="0"/>
              </a:spcAft>
              <a:buSzPts val="2000"/>
              <a:buChar char="●"/>
            </a:pPr>
            <a:r>
              <a:rPr lang="en"/>
              <a:t>Microphone</a:t>
            </a:r>
            <a:endParaRPr/>
          </a:p>
          <a:p>
            <a:pPr indent="-355600" lvl="0" marL="457200" rtl="0">
              <a:spcBef>
                <a:spcPts val="0"/>
              </a:spcBef>
              <a:spcAft>
                <a:spcPts val="0"/>
              </a:spcAft>
              <a:buSzPts val="2000"/>
              <a:buChar char="●"/>
            </a:pPr>
            <a:r>
              <a:rPr lang="en"/>
              <a:t>Headphones</a:t>
            </a:r>
            <a:endParaRPr/>
          </a:p>
          <a:p>
            <a:pPr indent="-355600" lvl="0" marL="457200" rtl="0">
              <a:spcBef>
                <a:spcPts val="0"/>
              </a:spcBef>
              <a:spcAft>
                <a:spcPts val="0"/>
              </a:spcAft>
              <a:buSzPts val="2000"/>
              <a:buChar char="●"/>
            </a:pPr>
            <a:r>
              <a:rPr lang="en"/>
              <a:t>Light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Shoot the Story - Process</a:t>
            </a:r>
            <a:endParaRPr/>
          </a:p>
        </p:txBody>
      </p:sp>
      <p:sp>
        <p:nvSpPr>
          <p:cNvPr id="182" name="Shape 18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spcBef>
                <a:spcPts val="0"/>
              </a:spcBef>
              <a:spcAft>
                <a:spcPts val="0"/>
              </a:spcAft>
              <a:buSzPts val="1300"/>
              <a:buChar char="●"/>
            </a:pPr>
            <a:r>
              <a:rPr lang="en"/>
              <a:t>Determine</a:t>
            </a:r>
            <a:r>
              <a:rPr lang="en"/>
              <a:t> order of the event</a:t>
            </a:r>
            <a:endParaRPr/>
          </a:p>
          <a:p>
            <a:pPr indent="-330200" lvl="0" marL="457200" rtl="0">
              <a:spcBef>
                <a:spcPts val="0"/>
              </a:spcBef>
              <a:spcAft>
                <a:spcPts val="0"/>
              </a:spcAft>
              <a:buSzPts val="1600"/>
              <a:buChar char="●"/>
            </a:pPr>
            <a:r>
              <a:rPr lang="en"/>
              <a:t>Begin shooting</a:t>
            </a:r>
            <a:endParaRPr/>
          </a:p>
          <a:p>
            <a:pPr indent="-330200" lvl="1" marL="914400" rtl="0">
              <a:spcBef>
                <a:spcPts val="0"/>
              </a:spcBef>
              <a:spcAft>
                <a:spcPts val="0"/>
              </a:spcAft>
              <a:buSzPts val="1600"/>
              <a:buFont typeface="Calibri"/>
              <a:buChar char="○"/>
            </a:pPr>
            <a:r>
              <a:rPr lang="en"/>
              <a:t>Wide</a:t>
            </a:r>
            <a:endParaRPr/>
          </a:p>
          <a:p>
            <a:pPr indent="-330200" lvl="1" marL="914400" rtl="0">
              <a:spcBef>
                <a:spcPts val="0"/>
              </a:spcBef>
              <a:spcAft>
                <a:spcPts val="0"/>
              </a:spcAft>
              <a:buSzPts val="1600"/>
              <a:buFont typeface="Calibri"/>
              <a:buChar char="○"/>
            </a:pPr>
            <a:r>
              <a:rPr lang="en"/>
              <a:t>Medium</a:t>
            </a:r>
            <a:endParaRPr/>
          </a:p>
          <a:p>
            <a:pPr indent="-330200" lvl="1" marL="914400" rtl="0">
              <a:spcBef>
                <a:spcPts val="0"/>
              </a:spcBef>
              <a:spcAft>
                <a:spcPts val="0"/>
              </a:spcAft>
              <a:buSzPts val="1600"/>
              <a:buFont typeface="Calibri"/>
              <a:buChar char="○"/>
            </a:pPr>
            <a:r>
              <a:rPr lang="en"/>
              <a:t>Tight</a:t>
            </a:r>
            <a:endParaRPr/>
          </a:p>
          <a:p>
            <a:pPr indent="-311150" lvl="0" marL="457200" rtl="0">
              <a:spcBef>
                <a:spcPts val="0"/>
              </a:spcBef>
              <a:spcAft>
                <a:spcPts val="0"/>
              </a:spcAft>
              <a:buSzPts val="1300"/>
              <a:buChar char="●"/>
            </a:pPr>
            <a:r>
              <a:rPr lang="en"/>
              <a:t>Put the story together in your mind</a:t>
            </a:r>
            <a:endParaRPr/>
          </a:p>
          <a:p>
            <a:pPr indent="-311150" lvl="0" marL="457200" rtl="0">
              <a:spcBef>
                <a:spcPts val="0"/>
              </a:spcBef>
              <a:spcAft>
                <a:spcPts val="0"/>
              </a:spcAft>
              <a:buSzPts val="1300"/>
              <a:buChar char="●"/>
            </a:pPr>
            <a:r>
              <a:rPr lang="en"/>
              <a:t>Interview subjects</a:t>
            </a:r>
            <a:endParaRPr/>
          </a:p>
          <a:p>
            <a:pPr indent="-298450" lvl="1" marL="914400" rtl="0">
              <a:spcBef>
                <a:spcPts val="0"/>
              </a:spcBef>
              <a:spcAft>
                <a:spcPts val="0"/>
              </a:spcAft>
              <a:buSzPts val="1100"/>
              <a:buChar char="○"/>
            </a:pPr>
            <a:r>
              <a:rPr lang="en"/>
              <a:t>Authorities</a:t>
            </a:r>
            <a:endParaRPr/>
          </a:p>
          <a:p>
            <a:pPr indent="-298450" lvl="1" marL="914400" rtl="0">
              <a:spcBef>
                <a:spcPts val="0"/>
              </a:spcBef>
              <a:spcAft>
                <a:spcPts val="0"/>
              </a:spcAft>
              <a:buSzPts val="1100"/>
              <a:buChar char="○"/>
            </a:pPr>
            <a:r>
              <a:rPr lang="en"/>
              <a:t>Interesting others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